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07" autoAdjust="0"/>
    <p:restoredTop sz="94660"/>
  </p:normalViewPr>
  <p:slideViewPr>
    <p:cSldViewPr snapToGrid="0">
      <p:cViewPr varScale="1">
        <p:scale>
          <a:sx n="78" d="100"/>
          <a:sy n="78" d="100"/>
        </p:scale>
        <p:origin x="94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AD12F2-8266-B20E-749F-70EE1B42A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A715488-0441-0082-471E-87446860B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D108810-F8D2-FA18-0329-6CBFDACAF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F7D8F33-359B-F94A-EEED-540C0288B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0D9EDA9-F867-A4DE-718D-25493418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477203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260281-1431-C9DA-1E1D-08E4374EC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9CE9638B-6B62-5793-4687-2200C2D9E2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F6FE2E9-300B-EDF9-E2DF-AF4B8D6A2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84B82E3-509D-38AF-8BCB-26B0BCBA8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65608D5-CCF0-EF5D-8D69-EFE22C51E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434723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2C9D7F90-3C1F-C499-81AB-E81EFD3DBD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80F69B52-3AF4-40A9-CE6B-425BCA751D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677F7BE-6148-8211-2186-4643202D7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2C04D87-E52A-12EF-4A36-8FD47FB62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A2D0B62-4403-3631-2508-EDF2AF1D8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1044837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51AD1D1-18CD-76FC-E581-179135EE0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C2D731E-9BD5-7244-50DE-B437B7E3D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D7BCED7-61AA-5C75-E13F-1D3F5F903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E3C6B2F-D6DD-7EC1-8A9F-13B1EB455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1C63858-1AF5-47BC-8436-C0CFEB6D3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655805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950FC5-308B-ED74-713A-3AD940419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EF0DE3C6-0B40-02E9-60C3-7531AAEEF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0A60956-B8E0-BF9A-5F4D-E286F569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D032815-F10F-0E87-5D41-889FEBBD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1220F7A-2282-B307-51DF-35ED16791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1041197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D240FB-83BC-3C56-9A04-47640BAB9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9149B8F-6930-B456-58E4-B25D2736E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8BEF447-44E2-7022-27C3-A9CEE05B1D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CA07BF70-85F3-869C-B4CE-DAA592439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73D56A2F-7C15-BCD6-98F9-F6C4C89F6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381118A-0F04-6423-B72F-697F847F4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771510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BF9AB2A-E753-C293-0EA4-A745A1DF8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FE3BF9D-5E15-678A-77A9-71B082351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96F42F1-3F07-3938-0C41-BBAD0605D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E9B0C24F-CA0B-5ECA-AB2F-778CA3F95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936FDFF7-C253-C534-0BAE-7618774BB4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C0B311BA-2A39-9C70-6102-638B64AC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6F527D3B-5883-D7CB-1184-19780D4B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58E77C3-DD86-F102-0C50-B974D908C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75120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F120735-DD70-98AE-E502-C2B13BE1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27EB74C9-5CA3-7BCE-1845-93A6CA14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7770E6E-9632-E608-2FD8-EFD8DFC88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3292F328-7AC8-73DA-6120-6F170B648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7289770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6A2E54BB-5B34-CC53-1B06-27EF5C74E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14166C6E-040A-5F63-3DCE-1545A3ECF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FDF7E086-1B33-114C-28E9-D9E638AE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7240934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D23056D-AFD7-FC16-B5D8-0C829423D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E32BEEB-BA9C-A7A5-6A7F-6460E39AB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38773B91-232F-9641-54F2-ABD8C527E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84A66AC-81B7-5992-6547-346DBD36C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32F6155F-CCA1-5932-8C8E-5AAA956BE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2C803E14-6338-4C8C-C61A-D7207CD98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1644347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09A1C0D-209D-997C-092A-3C899BDB8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0FFE7FB3-E850-6458-B94D-5FE0CC0800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E84A3C6A-E10D-844E-8706-4D528B40D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FA9DA20A-546F-6222-F342-1C0788EA2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D58E80FE-5FE5-7DD4-5D91-1422790A1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653FAF4C-DD39-B461-8B0C-CB1194BAE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683920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DE53A30F-C481-EB41-BDA3-CE04C6D1B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B8B014C-F857-AE62-C532-17BC7F79A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B1BF32F-F910-677C-8788-200C02A2B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3960BD-7AC1-4217-9611-AAA56D3EE38F}" type="datetime4">
              <a:rPr lang="en-US" smtClean="0"/>
              <a:pPr/>
              <a:t>May 7, 2025</a:t>
            </a:fld>
            <a:endParaRPr lang="en-US" dirty="0">
              <a:latin typeface="+mn-lt"/>
            </a:endParaRP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15DF97E-B5C3-DE24-1589-11FE6F17CA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2859DF0-CAC2-1431-7995-EA96EEBE6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36529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-Ci_YwfH04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rázek 6" descr="Obsah obrázku Barevnost, Grafika, snímek obrazovky, umění&#10;&#10;Obsah vygenerovaný umělou inteligencí může být nesprávný.">
            <a:extLst>
              <a:ext uri="{FF2B5EF4-FFF2-40B4-BE49-F238E27FC236}">
                <a16:creationId xmlns:a16="http://schemas.microsoft.com/office/drawing/2014/main" id="{6387CD33-ABBA-4FF4-BBD6-3FA48ADB625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4137" b="115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DA02934B-FF81-5043-66DC-3D093AF1E7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cs-CZ">
                <a:solidFill>
                  <a:srgbClr val="FFFFFF"/>
                </a:solidFill>
              </a:rPr>
              <a:t>Převodník</a:t>
            </a:r>
            <a:br>
              <a:rPr lang="cs-CZ">
                <a:solidFill>
                  <a:srgbClr val="FFFFFF"/>
                </a:solidFill>
              </a:rPr>
            </a:br>
            <a:r>
              <a:rPr lang="cs-CZ">
                <a:solidFill>
                  <a:srgbClr val="FFFFFF"/>
                </a:solidFill>
              </a:rPr>
              <a:t>BMP ↔WAV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60C9EE8-AC6B-1892-5C80-1D3609391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FFFFFF"/>
                </a:solidFill>
              </a:rPr>
              <a:t>Matematika, obraz a zvuk trochu jinak</a:t>
            </a:r>
            <a:endParaRPr lang="cs-CZ">
              <a:solidFill>
                <a:srgbClr val="FFFFFF"/>
              </a:solidFill>
            </a:endParaRPr>
          </a:p>
        </p:txBody>
      </p:sp>
      <p:pic>
        <p:nvPicPr>
          <p:cNvPr id="10" name="Obrázek 9" descr="Obsah obrázku Grafika, Barevnost, umění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F2070631-ACB2-038A-48A0-A99748EE0D3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</a:blip>
          <a:srcRect l="7808" t="12111" r="57814" b="11023"/>
          <a:stretch/>
        </p:blipFill>
        <p:spPr>
          <a:xfrm>
            <a:off x="637478" y="292613"/>
            <a:ext cx="3995491" cy="5955787"/>
          </a:xfrm>
          <a:prstGeom prst="rect">
            <a:avLst/>
          </a:prstGeom>
        </p:spPr>
      </p:pic>
      <p:pic>
        <p:nvPicPr>
          <p:cNvPr id="13" name="Obrázek 12" descr="Obsah obrázku Grafika, Barevnost, umění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13881F74-7692-426D-C107-2E63F0A2B3F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</a:blip>
          <a:srcRect l="50000"/>
          <a:stretch/>
        </p:blipFill>
        <p:spPr>
          <a:xfrm>
            <a:off x="5455920" y="-551139"/>
            <a:ext cx="6861028" cy="9148037"/>
          </a:xfrm>
          <a:prstGeom prst="rect">
            <a:avLst/>
          </a:prstGeom>
        </p:spPr>
      </p:pic>
      <p:sp>
        <p:nvSpPr>
          <p:cNvPr id="15" name="TextovéPole 14">
            <a:extLst>
              <a:ext uri="{FF2B5EF4-FFF2-40B4-BE49-F238E27FC236}">
                <a16:creationId xmlns:a16="http://schemas.microsoft.com/office/drawing/2014/main" id="{616E8568-7F14-C47F-75D3-A702BB1DDEE6}"/>
              </a:ext>
            </a:extLst>
          </p:cNvPr>
          <p:cNvSpPr txBox="1"/>
          <p:nvPr/>
        </p:nvSpPr>
        <p:spPr>
          <a:xfrm>
            <a:off x="312517" y="6183867"/>
            <a:ext cx="1689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Šimon Raus</a:t>
            </a:r>
          </a:p>
        </p:txBody>
      </p:sp>
    </p:spTree>
    <p:extLst>
      <p:ext uri="{BB962C8B-B14F-4D97-AF65-F5344CB8AC3E}">
        <p14:creationId xmlns:p14="http://schemas.microsoft.com/office/powerpoint/2010/main" val="4024472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4" name="Zástupný obsah 3" descr="Obsah obrázku Barevnost, Grafika, snímek obrazovky, umění&#10;&#10;Obsah vygenerovaný umělou inteligencí může být nesprávný.">
            <a:extLst>
              <a:ext uri="{FF2B5EF4-FFF2-40B4-BE49-F238E27FC236}">
                <a16:creationId xmlns:a16="http://schemas.microsoft.com/office/drawing/2014/main" id="{A12D9FCA-ACC0-4D4B-13A2-A03DFEDF3D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60000"/>
          </a:blip>
          <a:srcRect t="4137" b="1159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8FD7A7CD-A754-15B5-374A-33074FEBF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122363"/>
            <a:ext cx="9795637" cy="22207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Děkuji za pozornost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13F41EDF-D5BE-7CB3-85E8-317662334187}"/>
              </a:ext>
            </a:extLst>
          </p:cNvPr>
          <p:cNvSpPr txBox="1"/>
          <p:nvPr/>
        </p:nvSpPr>
        <p:spPr>
          <a:xfrm>
            <a:off x="4932946" y="3429000"/>
            <a:ext cx="2326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Připravil: Šimon Raus</a:t>
            </a:r>
          </a:p>
        </p:txBody>
      </p:sp>
    </p:spTree>
    <p:extLst>
      <p:ext uri="{BB962C8B-B14F-4D97-AF65-F5344CB8AC3E}">
        <p14:creationId xmlns:p14="http://schemas.microsoft.com/office/powerpoint/2010/main" val="38213623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E7A93B5-4224-D2AB-2ED6-706DDB1EB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308" y="741391"/>
            <a:ext cx="3269384" cy="1616203"/>
          </a:xfrm>
        </p:spPr>
        <p:txBody>
          <a:bodyPr anchor="ctr">
            <a:normAutofit/>
          </a:bodyPr>
          <a:lstStyle/>
          <a:p>
            <a:pPr algn="ctr"/>
            <a:r>
              <a:rPr lang="cs-CZ" dirty="0"/>
              <a:t>Funkce</a:t>
            </a:r>
          </a:p>
        </p:txBody>
      </p:sp>
      <p:pic>
        <p:nvPicPr>
          <p:cNvPr id="7" name="Obrázek 6" descr="Obsah obrázku Grafika, Barevnost, umění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742D5D55-4A02-FF8F-01A2-B6DEB87EB0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808" t="12111" r="57814" b="11023"/>
          <a:stretch/>
        </p:blipFill>
        <p:spPr>
          <a:xfrm>
            <a:off x="592667" y="844641"/>
            <a:ext cx="3343333" cy="4989817"/>
          </a:xfrm>
          <a:prstGeom prst="rect">
            <a:avLst/>
          </a:prstGeom>
        </p:spPr>
      </p:pic>
      <p:pic>
        <p:nvPicPr>
          <p:cNvPr id="8" name="Obrázek 7" descr="Obsah obrázku Grafika, Barevnost, umění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9A70686C-0E37-67B9-5CC9-654BEAEE2D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000"/>
          <a:stretch/>
        </p:blipFill>
        <p:spPr>
          <a:xfrm>
            <a:off x="8255999" y="1371109"/>
            <a:ext cx="3343333" cy="4463349"/>
          </a:xfrm>
          <a:prstGeom prst="rect">
            <a:avLst/>
          </a:prstGeom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218A9F2-EF2E-B541-DF17-99ACB06FB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1308" y="2260171"/>
            <a:ext cx="3269384" cy="13187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cs-CZ" dirty="0"/>
              <a:t>Převod mezi dvěma odlišnýma typy dat</a:t>
            </a:r>
          </a:p>
        </p:txBody>
      </p:sp>
      <p:sp>
        <p:nvSpPr>
          <p:cNvPr id="9" name="Zástupný obsah 2">
            <a:extLst>
              <a:ext uri="{FF2B5EF4-FFF2-40B4-BE49-F238E27FC236}">
                <a16:creationId xmlns:a16="http://schemas.microsoft.com/office/drawing/2014/main" id="{E38391E7-1EC8-25D9-5501-B9A07D2AE8FC}"/>
              </a:ext>
            </a:extLst>
          </p:cNvPr>
          <p:cNvSpPr txBox="1">
            <a:spLocks/>
          </p:cNvSpPr>
          <p:nvPr/>
        </p:nvSpPr>
        <p:spPr>
          <a:xfrm>
            <a:off x="689742" y="5899879"/>
            <a:ext cx="3246257" cy="3717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cs-CZ" sz="2000" dirty="0"/>
              <a:t>BMP – bitmapový obrázek</a:t>
            </a:r>
          </a:p>
        </p:txBody>
      </p:sp>
      <p:sp>
        <p:nvSpPr>
          <p:cNvPr id="16" name="Zástupný obsah 2">
            <a:extLst>
              <a:ext uri="{FF2B5EF4-FFF2-40B4-BE49-F238E27FC236}">
                <a16:creationId xmlns:a16="http://schemas.microsoft.com/office/drawing/2014/main" id="{D5FAD3C8-17CD-E335-BBD1-788A19DFE505}"/>
              </a:ext>
            </a:extLst>
          </p:cNvPr>
          <p:cNvSpPr txBox="1">
            <a:spLocks/>
          </p:cNvSpPr>
          <p:nvPr/>
        </p:nvSpPr>
        <p:spPr>
          <a:xfrm>
            <a:off x="8256000" y="5899878"/>
            <a:ext cx="3343333" cy="3717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2000" dirty="0"/>
              <a:t>WAV - zvuk</a:t>
            </a:r>
          </a:p>
        </p:txBody>
      </p:sp>
      <p:cxnSp>
        <p:nvCxnSpPr>
          <p:cNvPr id="18" name="Přímá spojnice se šipkou 17">
            <a:extLst>
              <a:ext uri="{FF2B5EF4-FFF2-40B4-BE49-F238E27FC236}">
                <a16:creationId xmlns:a16="http://schemas.microsoft.com/office/drawing/2014/main" id="{F85169E3-CD8C-215F-6E86-755E558CCF9C}"/>
              </a:ext>
            </a:extLst>
          </p:cNvPr>
          <p:cNvCxnSpPr>
            <a:cxnSpLocks/>
            <a:stCxn id="9" idx="3"/>
            <a:endCxn id="16" idx="1"/>
          </p:cNvCxnSpPr>
          <p:nvPr/>
        </p:nvCxnSpPr>
        <p:spPr>
          <a:xfrm flipV="1">
            <a:off x="3935999" y="6085735"/>
            <a:ext cx="4320001" cy="1"/>
          </a:xfrm>
          <a:prstGeom prst="straightConnector1">
            <a:avLst/>
          </a:prstGeom>
          <a:ln w="3175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12">
            <a:extLst>
              <a:ext uri="{FF2B5EF4-FFF2-40B4-BE49-F238E27FC236}">
                <a16:creationId xmlns:a16="http://schemas.microsoft.com/office/drawing/2014/main" id="{DF4FDB9F-0EBE-277A-1331-B768E40B9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6034320" y="703141"/>
            <a:ext cx="123362" cy="12192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5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0039615F-ADAC-A57C-F3A3-5B5353315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828081" y="4909383"/>
            <a:ext cx="123362" cy="3779520"/>
          </a:xfrm>
          <a:prstGeom prst="rect">
            <a:avLst/>
          </a:prstGeom>
          <a:gradFill>
            <a:gsLst>
              <a:gs pos="19000">
                <a:schemeClr val="accent5">
                  <a:alpha val="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69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7FCFC3-0AEB-8C31-68EF-8E74AB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0892" y="741391"/>
            <a:ext cx="3269384" cy="1616203"/>
          </a:xfrm>
        </p:spPr>
        <p:txBody>
          <a:bodyPr anchor="b">
            <a:normAutofit/>
          </a:bodyPr>
          <a:lstStyle/>
          <a:p>
            <a:r>
              <a:rPr lang="cs-CZ" sz="3200" dirty="0"/>
              <a:t>Účel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66E8B13D-590C-470E-470D-FD8E53028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724" y="1920082"/>
            <a:ext cx="3343333" cy="2875265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1F7102E8-3475-9CDF-1684-49A2A5BF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433"/>
          <a:stretch/>
        </p:blipFill>
        <p:spPr>
          <a:xfrm>
            <a:off x="4424333" y="1920081"/>
            <a:ext cx="3343333" cy="2875265"/>
          </a:xfrm>
          <a:prstGeom prst="rect">
            <a:avLst/>
          </a:prstGeom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5EDC18E-3D0A-D068-3BA5-2D73A5B0D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0890" y="2533476"/>
            <a:ext cx="3240264" cy="344783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cs-CZ" sz="2000" dirty="0"/>
              <a:t>Univerzální přístup k datům</a:t>
            </a:r>
          </a:p>
          <a:p>
            <a:pPr marL="0" indent="0">
              <a:buNone/>
            </a:pPr>
            <a:r>
              <a:rPr lang="cs-CZ" sz="2000" dirty="0"/>
              <a:t>Kreativní experimenty se zvukem a obrazem</a:t>
            </a:r>
          </a:p>
          <a:p>
            <a:pPr marL="0" indent="0">
              <a:buNone/>
            </a:pPr>
            <a:r>
              <a:rPr lang="cs-CZ" sz="2000" dirty="0"/>
              <a:t>Datových struktur, bajtů, formátů, binárních operací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2B241C5-7E45-AD52-638D-31E8FD2BC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" y="6737460"/>
            <a:ext cx="12192000" cy="123364"/>
            <a:chOff x="1" y="6737460"/>
            <a:chExt cx="12192000" cy="12336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9503B28-6749-2F02-0050-2CC7D03CF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34320" y="703141"/>
              <a:ext cx="123362" cy="12192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C3DEE37-9CE7-622C-B750-66998EDC2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40559" y="4909383"/>
              <a:ext cx="123362" cy="3779520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Zástupný obsah 2">
            <a:extLst>
              <a:ext uri="{FF2B5EF4-FFF2-40B4-BE49-F238E27FC236}">
                <a16:creationId xmlns:a16="http://schemas.microsoft.com/office/drawing/2014/main" id="{27D66D4F-7E66-39D4-D67C-4018C31FAA9E}"/>
              </a:ext>
            </a:extLst>
          </p:cNvPr>
          <p:cNvSpPr txBox="1">
            <a:spLocks/>
          </p:cNvSpPr>
          <p:nvPr/>
        </p:nvSpPr>
        <p:spPr>
          <a:xfrm>
            <a:off x="723258" y="5013544"/>
            <a:ext cx="3240264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2000" dirty="0"/>
              <a:t>Hexadecimální forma BMP</a:t>
            </a:r>
          </a:p>
        </p:txBody>
      </p:sp>
      <p:sp>
        <p:nvSpPr>
          <p:cNvPr id="9" name="Zástupný obsah 2">
            <a:extLst>
              <a:ext uri="{FF2B5EF4-FFF2-40B4-BE49-F238E27FC236}">
                <a16:creationId xmlns:a16="http://schemas.microsoft.com/office/drawing/2014/main" id="{BABA8A48-449E-76B3-8688-A64BBFB4EAE7}"/>
              </a:ext>
            </a:extLst>
          </p:cNvPr>
          <p:cNvSpPr txBox="1">
            <a:spLocks/>
          </p:cNvSpPr>
          <p:nvPr/>
        </p:nvSpPr>
        <p:spPr>
          <a:xfrm>
            <a:off x="4475867" y="5013544"/>
            <a:ext cx="3240264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2000" dirty="0"/>
              <a:t>Hexadecimální forma WAV</a:t>
            </a:r>
          </a:p>
        </p:txBody>
      </p:sp>
    </p:spTree>
    <p:extLst>
      <p:ext uri="{BB962C8B-B14F-4D97-AF65-F5344CB8AC3E}">
        <p14:creationId xmlns:p14="http://schemas.microsoft.com/office/powerpoint/2010/main" val="5061657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A203437-703A-4E00-A8C0-91D328D6C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3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2EDC9DC-18D8-65AE-45C4-8362878C4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09" y="502400"/>
            <a:ext cx="3948572" cy="1818064"/>
          </a:xfrm>
        </p:spPr>
        <p:txBody>
          <a:bodyPr>
            <a:normAutofit/>
          </a:bodyPr>
          <a:lstStyle/>
          <a:p>
            <a:pPr algn="ctr"/>
            <a:r>
              <a:rPr lang="cs-CZ" sz="3600" dirty="0"/>
              <a:t>Možnosti programu</a:t>
            </a:r>
          </a:p>
        </p:txBody>
      </p:sp>
      <p:pic>
        <p:nvPicPr>
          <p:cNvPr id="7" name="Obrázek 6" descr="Obsah obrázku Elektricky modrá, voda, typografie&#10;&#10;Obsah vygenerovaný umělou inteligencí může být nesprávný.">
            <a:extLst>
              <a:ext uri="{FF2B5EF4-FFF2-40B4-BE49-F238E27FC236}">
                <a16:creationId xmlns:a16="http://schemas.microsoft.com/office/drawing/2014/main" id="{36444C55-402D-7153-9025-70B079285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0" r="6380" b="-1"/>
          <a:stretch/>
        </p:blipFill>
        <p:spPr>
          <a:xfrm>
            <a:off x="4555236" y="6"/>
            <a:ext cx="7636763" cy="276272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D84038B-4A56-439B-A184-79B2D4506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62729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5" name="Obrázek 4" descr="Obsah obrázku Barevnost, vzor, umění, Šeřík&#10;&#10;Obsah vygenerovaný umělou inteligencí může být nesprávný.">
            <a:extLst>
              <a:ext uri="{FF2B5EF4-FFF2-40B4-BE49-F238E27FC236}">
                <a16:creationId xmlns:a16="http://schemas.microsoft.com/office/drawing/2014/main" id="{71B384AF-D85E-3A88-747E-A00DA8CA97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3" r="10667" b="3"/>
          <a:stretch/>
        </p:blipFill>
        <p:spPr>
          <a:xfrm>
            <a:off x="-1" y="2826737"/>
            <a:ext cx="4565779" cy="4031263"/>
          </a:xfrm>
          <a:prstGeom prst="rect">
            <a:avLst/>
          </a:prstGeom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2F07A05-EDBF-566C-67AE-18FB07C97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9040" y="3068320"/>
            <a:ext cx="7044943" cy="35966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cs-CZ" sz="2400" dirty="0"/>
              <a:t>Generace náhodných BMP i WAV</a:t>
            </a:r>
          </a:p>
          <a:p>
            <a:pPr marL="0" indent="0">
              <a:buNone/>
            </a:pPr>
            <a:r>
              <a:rPr lang="cs-CZ" sz="2400" dirty="0"/>
              <a:t>Tvorba testovacího sinusového signálu</a:t>
            </a:r>
          </a:p>
          <a:p>
            <a:pPr marL="0" indent="0">
              <a:buNone/>
            </a:pPr>
            <a:r>
              <a:rPr lang="cs-CZ" sz="2400" dirty="0"/>
              <a:t>Zobrazit data jako graf nebo obrázek</a:t>
            </a:r>
          </a:p>
          <a:p>
            <a:pPr marL="0" indent="0">
              <a:buNone/>
            </a:pPr>
            <a:r>
              <a:rPr lang="cs-CZ" sz="2400" dirty="0"/>
              <a:t>Převod oběma směry bez ztráty informací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96EE13-2C4D-4262-812E-DDE5FC35F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58239" y="3396995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2744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79F42E-C67E-059F-27AE-7309B9A83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Technické detaily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2B8D153-CE20-6ED4-5789-9C142F9EE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4980381" cy="1027251"/>
          </a:xfrm>
        </p:spPr>
        <p:txBody>
          <a:bodyPr/>
          <a:lstStyle/>
          <a:p>
            <a:pPr marL="0" indent="0">
              <a:buNone/>
            </a:pPr>
            <a:r>
              <a:rPr lang="cs-CZ" dirty="0">
                <a:solidFill>
                  <a:srgbClr val="FF0000"/>
                </a:solidFill>
              </a:rPr>
              <a:t>R</a:t>
            </a:r>
            <a:r>
              <a:rPr lang="cs-CZ" dirty="0">
                <a:solidFill>
                  <a:srgbClr val="00B050"/>
                </a:solidFill>
              </a:rPr>
              <a:t>G</a:t>
            </a:r>
            <a:r>
              <a:rPr lang="cs-CZ" dirty="0">
                <a:solidFill>
                  <a:srgbClr val="00B0F0"/>
                </a:solidFill>
              </a:rPr>
              <a:t>B</a:t>
            </a:r>
            <a:r>
              <a:rPr lang="cs-CZ" dirty="0">
                <a:solidFill>
                  <a:schemeClr val="bg2">
                    <a:lumMod val="50000"/>
                  </a:schemeClr>
                </a:solidFill>
              </a:rPr>
              <a:t>A</a:t>
            </a:r>
            <a:r>
              <a:rPr lang="cs-CZ" dirty="0"/>
              <a:t> pixel BMP obrázku</a:t>
            </a:r>
          </a:p>
          <a:p>
            <a:pPr marL="0" indent="0">
              <a:buNone/>
            </a:pPr>
            <a:r>
              <a:rPr lang="cs-CZ" dirty="0"/>
              <a:t>0x</a:t>
            </a:r>
            <a:r>
              <a:rPr lang="cs-CZ" dirty="0">
                <a:solidFill>
                  <a:srgbClr val="FF0000"/>
                </a:solidFill>
              </a:rPr>
              <a:t>65</a:t>
            </a:r>
            <a:r>
              <a:rPr lang="cs-CZ" dirty="0">
                <a:solidFill>
                  <a:srgbClr val="00B050"/>
                </a:solidFill>
              </a:rPr>
              <a:t>AF</a:t>
            </a:r>
            <a:r>
              <a:rPr lang="cs-CZ" dirty="0">
                <a:solidFill>
                  <a:srgbClr val="00B0F0"/>
                </a:solidFill>
              </a:rPr>
              <a:t>1A</a:t>
            </a:r>
            <a:r>
              <a:rPr lang="cs-CZ" dirty="0">
                <a:solidFill>
                  <a:schemeClr val="bg2">
                    <a:lumMod val="50000"/>
                  </a:schemeClr>
                </a:solidFill>
              </a:rPr>
              <a:t>00</a:t>
            </a:r>
            <a:endParaRPr lang="cs-CZ" dirty="0"/>
          </a:p>
          <a:p>
            <a:endParaRPr lang="cs-CZ" dirty="0"/>
          </a:p>
        </p:txBody>
      </p:sp>
      <p:sp>
        <p:nvSpPr>
          <p:cNvPr id="8" name="Zástupný obsah 2">
            <a:extLst>
              <a:ext uri="{FF2B5EF4-FFF2-40B4-BE49-F238E27FC236}">
                <a16:creationId xmlns:a16="http://schemas.microsoft.com/office/drawing/2014/main" id="{8340A034-859C-FF75-10B7-C05F84BC077E}"/>
              </a:ext>
            </a:extLst>
          </p:cNvPr>
          <p:cNvSpPr txBox="1">
            <a:spLocks/>
          </p:cNvSpPr>
          <p:nvPr/>
        </p:nvSpPr>
        <p:spPr>
          <a:xfrm>
            <a:off x="6257216" y="3421560"/>
            <a:ext cx="5637653" cy="10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cs-CZ" dirty="0"/>
              <a:t>32bitové číslo (int32) formátu WAV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cs-CZ" dirty="0"/>
              <a:t>0x65AF1A00</a:t>
            </a:r>
          </a:p>
          <a:p>
            <a:endParaRPr lang="cs-CZ" dirty="0"/>
          </a:p>
        </p:txBody>
      </p:sp>
      <p:sp>
        <p:nvSpPr>
          <p:cNvPr id="9" name="Zástupný obsah 2">
            <a:extLst>
              <a:ext uri="{FF2B5EF4-FFF2-40B4-BE49-F238E27FC236}">
                <a16:creationId xmlns:a16="http://schemas.microsoft.com/office/drawing/2014/main" id="{5AE743F8-A771-52F4-0D5D-08658C084C10}"/>
              </a:ext>
            </a:extLst>
          </p:cNvPr>
          <p:cNvSpPr txBox="1">
            <a:spLocks/>
          </p:cNvSpPr>
          <p:nvPr/>
        </p:nvSpPr>
        <p:spPr>
          <a:xfrm>
            <a:off x="3032760" y="4861560"/>
            <a:ext cx="6126480" cy="10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cs-CZ" dirty="0"/>
              <a:t>Bitové operace při rozkladu/převodu</a:t>
            </a:r>
          </a:p>
          <a:p>
            <a:pPr marL="0" indent="0">
              <a:buNone/>
            </a:pPr>
            <a:r>
              <a:rPr lang="cs-CZ" dirty="0"/>
              <a:t>Použity knihovny </a:t>
            </a:r>
            <a:r>
              <a:rPr lang="cs-CZ" dirty="0" err="1"/>
              <a:t>NumPy</a:t>
            </a:r>
            <a:r>
              <a:rPr lang="cs-CZ" dirty="0"/>
              <a:t> a </a:t>
            </a:r>
            <a:r>
              <a:rPr lang="cs-CZ" dirty="0" err="1"/>
              <a:t>Matplotlib</a:t>
            </a:r>
            <a:endParaRPr lang="cs-CZ" dirty="0"/>
          </a:p>
        </p:txBody>
      </p:sp>
      <p:pic>
        <p:nvPicPr>
          <p:cNvPr id="11" name="Obrázek 10">
            <a:extLst>
              <a:ext uri="{FF2B5EF4-FFF2-40B4-BE49-F238E27FC236}">
                <a16:creationId xmlns:a16="http://schemas.microsoft.com/office/drawing/2014/main" id="{14F3ECE2-DA05-3434-9BBF-20296825A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9370"/>
            <a:ext cx="5096586" cy="1381318"/>
          </a:xfrm>
          <a:prstGeom prst="rect">
            <a:avLst/>
          </a:prstGeom>
        </p:spPr>
      </p:pic>
      <p:pic>
        <p:nvPicPr>
          <p:cNvPr id="15" name="Obrázek 14">
            <a:extLst>
              <a:ext uri="{FF2B5EF4-FFF2-40B4-BE49-F238E27FC236}">
                <a16:creationId xmlns:a16="http://schemas.microsoft.com/office/drawing/2014/main" id="{52869177-6D0E-7AD8-7572-0F3EA11B1C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848"/>
          <a:stretch/>
        </p:blipFill>
        <p:spPr>
          <a:xfrm>
            <a:off x="6257216" y="1749370"/>
            <a:ext cx="5526722" cy="138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3800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3" name="cardinal">
            <a:hlinkClick r:id="" action="ppaction://media"/>
            <a:extLst>
              <a:ext uri="{FF2B5EF4-FFF2-40B4-BE49-F238E27FC236}">
                <a16:creationId xmlns:a16="http://schemas.microsoft.com/office/drawing/2014/main" id="{815C1AF7-DF99-D327-B0AE-BBAC9B87E9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6991" y="4237100"/>
            <a:ext cx="487363" cy="487363"/>
          </a:xfrm>
          <a:prstGeom prst="rect">
            <a:avLst/>
          </a:prstGeom>
        </p:spPr>
      </p:pic>
      <p:pic>
        <p:nvPicPr>
          <p:cNvPr id="35" name="Obrázek 34" descr="Obsah obrázku text, snímek obrazovky, řada/pruh, diagram&#10;&#10;Obsah vygenerovaný umělou inteligencí může být nesprávný.">
            <a:extLst>
              <a:ext uri="{FF2B5EF4-FFF2-40B4-BE49-F238E27FC236}">
                <a16:creationId xmlns:a16="http://schemas.microsoft.com/office/drawing/2014/main" id="{52777A16-9E26-AA67-1760-8F6B9BE7BB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582" y="648252"/>
            <a:ext cx="7315215" cy="5486411"/>
          </a:xfrm>
          <a:prstGeom prst="rect">
            <a:avLst/>
          </a:prstGeom>
        </p:spPr>
      </p:pic>
      <p:sp>
        <p:nvSpPr>
          <p:cNvPr id="37" name="Nadpis 1">
            <a:extLst>
              <a:ext uri="{FF2B5EF4-FFF2-40B4-BE49-F238E27FC236}">
                <a16:creationId xmlns:a16="http://schemas.microsoft.com/office/drawing/2014/main" id="{30E1164C-04D0-5C86-031C-FB7DD72C532D}"/>
              </a:ext>
            </a:extLst>
          </p:cNvPr>
          <p:cNvSpPr txBox="1">
            <a:spLocks/>
          </p:cNvSpPr>
          <p:nvPr/>
        </p:nvSpPr>
        <p:spPr>
          <a:xfrm>
            <a:off x="331800" y="2620897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cs-CZ" sz="3200"/>
              <a:t>Ukázka: převod</a:t>
            </a:r>
            <a:br>
              <a:rPr lang="cs-CZ" sz="3200"/>
            </a:br>
            <a:r>
              <a:rPr lang="cs-CZ" sz="3200"/>
              <a:t>BMP → WAV</a:t>
            </a:r>
            <a:endParaRPr lang="cs-CZ" sz="3200" dirty="0"/>
          </a:p>
        </p:txBody>
      </p:sp>
      <p:sp>
        <p:nvSpPr>
          <p:cNvPr id="43" name="TextovéPole 42">
            <a:extLst>
              <a:ext uri="{FF2B5EF4-FFF2-40B4-BE49-F238E27FC236}">
                <a16:creationId xmlns:a16="http://schemas.microsoft.com/office/drawing/2014/main" id="{E63B0D36-7A37-4917-5D59-AA0DF6E7FF2E}"/>
              </a:ext>
            </a:extLst>
          </p:cNvPr>
          <p:cNvSpPr txBox="1"/>
          <p:nvPr/>
        </p:nvSpPr>
        <p:spPr>
          <a:xfrm>
            <a:off x="1577375" y="4935284"/>
            <a:ext cx="2106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Originální</a:t>
            </a:r>
          </a:p>
          <a:p>
            <a:pPr algn="ctr"/>
            <a:r>
              <a:rPr lang="cs-CZ" dirty="0"/>
              <a:t>zvuk</a:t>
            </a:r>
          </a:p>
        </p:txBody>
      </p:sp>
    </p:spTree>
    <p:extLst>
      <p:ext uri="{BB962C8B-B14F-4D97-AF65-F5344CB8AC3E}">
        <p14:creationId xmlns:p14="http://schemas.microsoft.com/office/powerpoint/2010/main" val="16353355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8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F91C56-652E-84E5-25B3-A173AB0E7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C538940-1501-4171-04B1-C95606847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800" y="2620897"/>
            <a:ext cx="4597747" cy="1616203"/>
          </a:xfrm>
        </p:spPr>
        <p:txBody>
          <a:bodyPr anchor="ctr">
            <a:normAutofit/>
          </a:bodyPr>
          <a:lstStyle/>
          <a:p>
            <a:pPr algn="ctr"/>
            <a:r>
              <a:rPr lang="cs-CZ" sz="3200" dirty="0"/>
              <a:t>Ukázka: převod</a:t>
            </a:r>
            <a:br>
              <a:rPr lang="cs-CZ" sz="3200" dirty="0"/>
            </a:br>
            <a:r>
              <a:rPr lang="cs-CZ" sz="3200" dirty="0"/>
              <a:t>BMP → WAV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3EA15D2-06EB-DCFB-E833-46EC15BFD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AE71AA4-389F-3126-9768-B846B030E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112AF66-62AE-A524-911E-57ADE57BBC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Obrázek 3" descr="Obsah obrázku text, snímek obrazovky, řada/pruh, Vykreslený graf&#10;&#10;Obsah vygenerovaný umělou inteligencí může být nesprávný.">
            <a:extLst>
              <a:ext uri="{FF2B5EF4-FFF2-40B4-BE49-F238E27FC236}">
                <a16:creationId xmlns:a16="http://schemas.microsoft.com/office/drawing/2014/main" id="{DEEAC9A4-3128-5362-C3B8-CCC4C153BB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985" y="685794"/>
            <a:ext cx="7315215" cy="5486411"/>
          </a:xfrm>
          <a:prstGeom prst="rect">
            <a:avLst/>
          </a:prstGeom>
        </p:spPr>
      </p:pic>
      <p:pic>
        <p:nvPicPr>
          <p:cNvPr id="5" name="CARDINAL2wav">
            <a:hlinkClick r:id="" action="ppaction://media"/>
            <a:extLst>
              <a:ext uri="{FF2B5EF4-FFF2-40B4-BE49-F238E27FC236}">
                <a16:creationId xmlns:a16="http://schemas.microsoft.com/office/drawing/2014/main" id="{7B53DAA7-E03E-E033-AEFC-DD7BB34388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86991" y="4237100"/>
            <a:ext cx="487363" cy="487363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0D952C95-E045-2074-5771-65559C80D587}"/>
              </a:ext>
            </a:extLst>
          </p:cNvPr>
          <p:cNvSpPr txBox="1"/>
          <p:nvPr/>
        </p:nvSpPr>
        <p:spPr>
          <a:xfrm>
            <a:off x="1577375" y="4935284"/>
            <a:ext cx="2106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Rekonstruovaný zvuk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03944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9A583D-9AB0-E32E-9D3E-FDA22072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994"/>
            <a:ext cx="3687491" cy="2056896"/>
          </a:xfrm>
        </p:spPr>
        <p:txBody>
          <a:bodyPr anchor="t">
            <a:normAutofit/>
          </a:bodyPr>
          <a:lstStyle/>
          <a:p>
            <a:r>
              <a:rPr lang="cs-CZ" sz="3200" dirty="0"/>
              <a:t>Komplikace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4E9F03D-AAD5-0AA6-CE3D-2AD307FB1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1546" y="751555"/>
            <a:ext cx="6012254" cy="237361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cs-CZ" sz="2400" dirty="0"/>
              <a:t>Různé datové typy (uint8, uint32, int32, atd.)</a:t>
            </a:r>
          </a:p>
          <a:p>
            <a:pPr marL="0" indent="0">
              <a:buNone/>
            </a:pPr>
            <a:r>
              <a:rPr lang="cs-CZ" sz="2400" dirty="0"/>
              <a:t>Zpětný převod bez ztráty informace</a:t>
            </a:r>
          </a:p>
          <a:p>
            <a:pPr marL="0" indent="0">
              <a:buNone/>
            </a:pPr>
            <a:r>
              <a:rPr lang="cs-CZ" sz="2400" dirty="0"/>
              <a:t>Zarovnání dat do početních formátů</a:t>
            </a:r>
          </a:p>
          <a:p>
            <a:pPr marL="0" indent="0">
              <a:buNone/>
            </a:pPr>
            <a:r>
              <a:rPr lang="cs-CZ" sz="2400" dirty="0"/>
              <a:t>Vizuální testy a kontrola hlaviček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88B82E9D-3A1A-F0D2-286C-1AD0AF7AD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10" y="3868733"/>
            <a:ext cx="10383176" cy="1557476"/>
          </a:xfrm>
          <a:prstGeom prst="rect">
            <a:avLst/>
          </a:prstGeom>
        </p:spPr>
      </p:pic>
      <p:grpSp>
        <p:nvGrpSpPr>
          <p:cNvPr id="14" name="Group 9">
            <a:extLst>
              <a:ext uri="{FF2B5EF4-FFF2-40B4-BE49-F238E27FC236}">
                <a16:creationId xmlns:a16="http://schemas.microsoft.com/office/drawing/2014/main" id="{E4A41B9E-A0C8-F78B-E5B6-A0D02D88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F27C9029-9BF9-D125-90D6-AB03931B0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1">
              <a:extLst>
                <a:ext uri="{FF2B5EF4-FFF2-40B4-BE49-F238E27FC236}">
                  <a16:creationId xmlns:a16="http://schemas.microsoft.com/office/drawing/2014/main" id="{3CF84619-412D-A0C9-3DC9-47C3A42B9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304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E8A080A-1578-349A-E1B6-842CA28F3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cs-CZ" sz="3200"/>
              <a:t>Co dál?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0284DFE-7BAE-BC8A-D70F-163B9060B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cs-CZ" sz="2000"/>
              <a:t>Export do PNG, MP3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sz="2000"/>
              <a:t>Načítání zvuku z mikrofonu či webkamery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sz="2000"/>
              <a:t>Přidání sonifikace</a:t>
            </a:r>
          </a:p>
          <a:p>
            <a:pPr marL="0" indent="0">
              <a:buNone/>
            </a:pPr>
            <a:endParaRPr lang="cs-CZ" sz="2000"/>
          </a:p>
        </p:txBody>
      </p:sp>
      <p:pic>
        <p:nvPicPr>
          <p:cNvPr id="4" name="Online médium 3" title="Sonification of a Hubble Deep Space Image">
            <a:hlinkClick r:id="" action="ppaction://media"/>
            <a:extLst>
              <a:ext uri="{FF2B5EF4-FFF2-40B4-BE49-F238E27FC236}">
                <a16:creationId xmlns:a16="http://schemas.microsoft.com/office/drawing/2014/main" id="{C4C46AFC-2EF9-5A73-5F5D-4A769A6F4F6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987672" y="1628665"/>
            <a:ext cx="6389346" cy="360998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34595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432</TotalTime>
  <Words>172</Words>
  <Application>Microsoft Office PowerPoint</Application>
  <PresentationFormat>Širokoúhlá obrazovka</PresentationFormat>
  <Paragraphs>41</Paragraphs>
  <Slides>10</Slides>
  <Notes>0</Notes>
  <HiddenSlides>0</HiddenSlides>
  <MMClips>3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Motiv Office</vt:lpstr>
      <vt:lpstr>Převodník BMP ↔WAV</vt:lpstr>
      <vt:lpstr>Funkce</vt:lpstr>
      <vt:lpstr>Účel</vt:lpstr>
      <vt:lpstr>Možnosti programu</vt:lpstr>
      <vt:lpstr>Technické detaily</vt:lpstr>
      <vt:lpstr>Prezentace aplikace PowerPoint</vt:lpstr>
      <vt:lpstr>Ukázka: převod BMP → WAV</vt:lpstr>
      <vt:lpstr>Komplikace</vt:lpstr>
      <vt:lpstr>Co dál?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Šimon Raus</dc:creator>
  <cp:lastModifiedBy>Šimon Raus</cp:lastModifiedBy>
  <cp:revision>3</cp:revision>
  <dcterms:created xsi:type="dcterms:W3CDTF">2025-05-03T13:49:03Z</dcterms:created>
  <dcterms:modified xsi:type="dcterms:W3CDTF">2025-05-07T08:34:41Z</dcterms:modified>
</cp:coreProperties>
</file>

<file path=docProps/thumbnail.jpeg>
</file>